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1"/>
  </p:notesMasterIdLst>
  <p:handoutMasterIdLst>
    <p:handoutMasterId r:id="rId62"/>
  </p:handoutMasterIdLst>
  <p:sldIdLst>
    <p:sldId id="256" r:id="rId2"/>
    <p:sldId id="258" r:id="rId3"/>
    <p:sldId id="257" r:id="rId4"/>
    <p:sldId id="303" r:id="rId5"/>
    <p:sldId id="304" r:id="rId6"/>
    <p:sldId id="305" r:id="rId7"/>
    <p:sldId id="306" r:id="rId8"/>
    <p:sldId id="307" r:id="rId9"/>
    <p:sldId id="259" r:id="rId10"/>
    <p:sldId id="260" r:id="rId11"/>
    <p:sldId id="276" r:id="rId12"/>
    <p:sldId id="277" r:id="rId13"/>
    <p:sldId id="311" r:id="rId14"/>
    <p:sldId id="278" r:id="rId15"/>
    <p:sldId id="283" r:id="rId16"/>
    <p:sldId id="312" r:id="rId17"/>
    <p:sldId id="280" r:id="rId18"/>
    <p:sldId id="261" r:id="rId19"/>
    <p:sldId id="262" r:id="rId20"/>
    <p:sldId id="263" r:id="rId21"/>
    <p:sldId id="300" r:id="rId22"/>
    <p:sldId id="313" r:id="rId23"/>
    <p:sldId id="264" r:id="rId24"/>
    <p:sldId id="302" r:id="rId25"/>
    <p:sldId id="281" r:id="rId26"/>
    <p:sldId id="314" r:id="rId27"/>
    <p:sldId id="316" r:id="rId28"/>
    <p:sldId id="317" r:id="rId29"/>
    <p:sldId id="318" r:id="rId30"/>
    <p:sldId id="319" r:id="rId31"/>
    <p:sldId id="320" r:id="rId32"/>
    <p:sldId id="315" r:id="rId33"/>
    <p:sldId id="321" r:id="rId34"/>
    <p:sldId id="322" r:id="rId35"/>
    <p:sldId id="323" r:id="rId36"/>
    <p:sldId id="324" r:id="rId37"/>
    <p:sldId id="325" r:id="rId38"/>
    <p:sldId id="326" r:id="rId39"/>
    <p:sldId id="282" r:id="rId40"/>
    <p:sldId id="284" r:id="rId41"/>
    <p:sldId id="285" r:id="rId42"/>
    <p:sldId id="286" r:id="rId43"/>
    <p:sldId id="287" r:id="rId44"/>
    <p:sldId id="273" r:id="rId45"/>
    <p:sldId id="288" r:id="rId46"/>
    <p:sldId id="289" r:id="rId47"/>
    <p:sldId id="308" r:id="rId48"/>
    <p:sldId id="290" r:id="rId49"/>
    <p:sldId id="309" r:id="rId50"/>
    <p:sldId id="291" r:id="rId51"/>
    <p:sldId id="292" r:id="rId52"/>
    <p:sldId id="293" r:id="rId53"/>
    <p:sldId id="294" r:id="rId54"/>
    <p:sldId id="295" r:id="rId55"/>
    <p:sldId id="296" r:id="rId56"/>
    <p:sldId id="297" r:id="rId57"/>
    <p:sldId id="298" r:id="rId58"/>
    <p:sldId id="299" r:id="rId59"/>
    <p:sldId id="310" r:id="rId6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75" autoAdjust="0"/>
    <p:restoredTop sz="98415" autoAdjust="0"/>
  </p:normalViewPr>
  <p:slideViewPr>
    <p:cSldViewPr>
      <p:cViewPr varScale="1">
        <p:scale>
          <a:sx n="50" d="100"/>
          <a:sy n="50" d="100"/>
        </p:scale>
        <p:origin x="-4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4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89871E-1A02-4BD4-A168-40A1C5A0113A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1C37006-E18A-4AF5-8E50-29D4C1C4A9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A50CA9-B110-4860-87C0-05FD71375DCE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  <a:endParaRPr lang="en-US" noProof="0"/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6D7C2F0-FA9E-453A-AB9E-06278A2419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CC656E-9397-4288-965C-7F60E17F92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6985FE-9DB7-4099-A6FB-14A75DC2D2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A22482-E346-4298-8FF1-B20E077D96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86AC8E-9EF1-49F7-A2BB-3A21163768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C372204-A65D-44E5-8DAB-00F137B6A12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7FCD01-87AB-4809-83A4-7EBA67273D9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729040-A42C-47E5-9513-0306453392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67F4D7-7088-4D02-9096-7F493AA54C3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60C5E0-E805-42CB-8296-EB2E66CDEE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AFADAC-1E45-4D53-81E4-A175EE45F52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0ECD45-C1A5-414B-9584-DF1F550D25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A9E044-6B75-4F85-89CD-B63038336E6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DEB3C9-E78E-4A87-803E-D1207A5911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F568A4-5A82-4D1E-977A-047BBAE43CF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708036-A180-4C9F-9E97-59AE9C9402F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CFEF2C-0228-444B-A1DD-FD8258E6D0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C2B56-9C43-4C8B-8711-408A4DC40F0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984F3F-0B19-4D5C-B42C-493F790CB61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93C71D-8B58-434D-94D7-4DB3AE52DE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993A32-A94C-4447-B785-50B24D82788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3A0946-14C9-4F83-BB7F-80553121F2F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4E57A2-FCDA-4C64-9BFE-EB3A7327868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34F0D2-BD81-4334-A447-6E95414050C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F98924-3722-4CD3-B42F-DB497DCBDC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611398-6034-4624-96B1-7A122C071A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9D91C8-1A94-4C6F-A528-EF8E48EEF3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6594C6-B95E-418D-8C05-7F8B892C2C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461F6C-CC22-4AA9-B688-53F0394F046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462F0D-1112-4673-A4AE-02CCC467998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F9E47F-D084-41C7-BD7B-91167A66DA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A51503-8540-435C-8822-410AF137E36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29BA66-AB82-451F-A2B6-8109E298AB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F09C9F-FD4C-4A08-8DC3-B0F2FEBC05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D54277-CD98-48A1-A6D9-2A48DFF6A00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99CDD0-8A65-47DB-8A59-2B92FBE925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0397FF-B785-4B43-8E28-37CC0882961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2F3F3B-6F51-49F7-955A-95092C6ED1C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4001" cy="6858000"/>
            <a:chOff x="-1574" y="0"/>
            <a:chExt cx="9144000" cy="6858000"/>
          </a:xfrm>
        </p:grpSpPr>
        <p:pic>
          <p:nvPicPr>
            <p:cNvPr id="5" name="Rectangle 6"/>
            <p:cNvPicPr>
              <a:picLocks noChangeAspect="1"/>
            </p:cNvPicPr>
            <p:nvPr/>
          </p:nvPicPr>
          <p:blipFill>
            <a:blip r:embed="rId2">
              <a:lum bright="-10000"/>
            </a:blip>
            <a:srcRect/>
            <a:stretch>
              <a:fillRect/>
            </a:stretch>
          </p:blipFill>
          <p:spPr bwMode="auto">
            <a:xfrm>
              <a:off x="-1574" y="381000"/>
              <a:ext cx="9144000" cy="6093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0"/>
            <p:cNvSpPr/>
            <p:nvPr userDrawn="1"/>
          </p:nvSpPr>
          <p:spPr>
            <a:xfrm>
              <a:off x="-1574" y="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1"/>
            <p:cNvSpPr/>
            <p:nvPr userDrawn="1"/>
          </p:nvSpPr>
          <p:spPr>
            <a:xfrm>
              <a:off x="-1574" y="6553200"/>
              <a:ext cx="9144000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4"/>
            <p:cNvCxnSpPr/>
            <p:nvPr/>
          </p:nvCxnSpPr>
          <p:spPr>
            <a:xfrm>
              <a:off x="-1574" y="381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Shape 20"/>
          <p:cNvSpPr>
            <a:spLocks noGrp="1"/>
          </p:cNvSpPr>
          <p:nvPr>
            <p:ph type="title"/>
          </p:nvPr>
        </p:nvSpPr>
        <p:spPr>
          <a:xfrm>
            <a:off x="704850" y="4495800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667000"/>
            <a:ext cx="6400800" cy="1752600"/>
          </a:xfrm>
        </p:spPr>
        <p:txBody>
          <a:bodyPr anchor="b" anchorCtr="0"/>
          <a:lstStyle>
            <a:lvl1pPr marL="0" indent="0" algn="ctr">
              <a:buNone/>
              <a:defRPr>
                <a:solidFill>
                  <a:schemeClr val="bg2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85E59-D3EA-49C7-8AA9-6DAF3F8DC838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1DA47-2AA3-4ACB-8050-C624AFDB5E2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574" y="0"/>
            <a:chExt cx="9145574" cy="6858000"/>
          </a:xfrm>
        </p:grpSpPr>
        <p:sp>
          <p:nvSpPr>
            <p:cNvPr id="5" name="Rectangle 17"/>
            <p:cNvSpPr/>
            <p:nvPr userDrawn="1"/>
          </p:nvSpPr>
          <p:spPr>
            <a:xfrm>
              <a:off x="0" y="381000"/>
              <a:ext cx="9144000" cy="6096000"/>
            </a:xfrm>
            <a:prstGeom prst="rect">
              <a:avLst/>
            </a:prstGeom>
            <a:gradFill>
              <a:gsLst>
                <a:gs pos="0">
                  <a:schemeClr val="accent1">
                    <a:tint val="40000"/>
                  </a:schemeClr>
                </a:gs>
                <a:gs pos="100000">
                  <a:schemeClr val="accent1">
                    <a:shade val="75000"/>
                  </a:schemeClr>
                </a:gs>
              </a:gsLst>
              <a:path path="circle">
                <a:fillToRect l="100000" t="100000" r="100000" b="100000"/>
              </a:path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6" name="Rectangle 9"/>
            <p:cNvSpPr/>
            <p:nvPr userDrawn="1"/>
          </p:nvSpPr>
          <p:spPr>
            <a:xfrm>
              <a:off x="-1574" y="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sp>
          <p:nvSpPr>
            <p:cNvPr id="7" name="Rectangle 14"/>
            <p:cNvSpPr/>
            <p:nvPr userDrawn="1"/>
          </p:nvSpPr>
          <p:spPr>
            <a:xfrm>
              <a:off x="-1574" y="6553200"/>
              <a:ext cx="9143987" cy="304800"/>
            </a:xfrm>
            <a:prstGeom prst="rect">
              <a:avLst/>
            </a:prstGeom>
            <a:solidFill>
              <a:schemeClr val="bg2"/>
            </a:soli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15"/>
            <p:cNvCxnSpPr/>
            <p:nvPr/>
          </p:nvCxnSpPr>
          <p:spPr>
            <a:xfrm>
              <a:off x="-1574" y="381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6"/>
            <p:cNvCxnSpPr/>
            <p:nvPr/>
          </p:nvCxnSpPr>
          <p:spPr>
            <a:xfrm>
              <a:off x="-1574" y="6477000"/>
              <a:ext cx="9143987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722313" y="4505325"/>
            <a:ext cx="7772400" cy="1362075"/>
          </a:xfrm>
          <a:prstGeom prst="rect">
            <a:avLst/>
          </a:prstGeom>
        </p:spPr>
        <p:txBody>
          <a:bodyPr anchor="t"/>
          <a:lstStyle>
            <a:lvl1pPr algn="ctr">
              <a:defRPr sz="4000" b="0" cap="none" baseline="0">
                <a:solidFill>
                  <a:schemeClr val="tx1"/>
                </a:solidFill>
                <a:effectLst>
                  <a:outerShdw blurRad="50800" dist="50800" dir="27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22D51-37AE-48B2-86B9-1649FB757C08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1FA19-10C6-465E-9C71-1D8C40B12B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C934E-D1A6-4839-B095-571541D56063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E076E-AC8B-4549-AE47-54DA84C22A8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47BD4-1C3C-4318-A26C-A5EECDCBB4A3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ED664-BD82-4272-A28C-B6062C5051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E202D8-D293-4625-A0E3-69B33B1EEA48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87129-89BB-40AC-B194-2AB7600692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1"/>
            <a:ext cx="5111750" cy="4525963"/>
          </a:xfrm>
        </p:spPr>
        <p:txBody>
          <a:bodyPr/>
          <a:lstStyle>
            <a:lvl1pPr>
              <a:defRPr sz="3200">
                <a:solidFill>
                  <a:schemeClr val="tx1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600201"/>
            <a:ext cx="3008313" cy="45259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Rectang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58FE4-E0B7-44EA-A183-4D1AD0263E3B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9A4CF-1407-4BAA-82CE-E4F36C2BA67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0EC3B-7DDE-4A8A-AE98-2429CD5080F6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C7240-B65A-4A75-BF8A-55898D82FCA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"/>
          <p:cNvGrpSpPr>
            <a:grpSpLocks/>
          </p:cNvGrpSpPr>
          <p:nvPr/>
        </p:nvGrpSpPr>
        <p:grpSpPr bwMode="auto">
          <a:xfrm>
            <a:off x="0" y="0"/>
            <a:ext cx="9144000" cy="1506538"/>
            <a:chOff x="0" y="0"/>
            <a:chExt cx="9144000" cy="1506538"/>
          </a:xfrm>
        </p:grpSpPr>
        <p:pic>
          <p:nvPicPr>
            <p:cNvPr id="1032" name="Rectangle 6"/>
            <p:cNvPicPr>
              <a:picLocks noChangeAspect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0" y="1"/>
              <a:ext cx="9144000" cy="14192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9"/>
            <p:cNvSpPr/>
            <p:nvPr userDrawn="1"/>
          </p:nvSpPr>
          <p:spPr>
            <a:xfrm>
              <a:off x="0" y="0"/>
              <a:ext cx="9144000" cy="1447800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49000">
                  <a:schemeClr val="accent1">
                    <a:tint val="20000"/>
                    <a:alpha val="0"/>
                  </a:schemeClr>
                </a:gs>
              </a:gsLst>
              <a:lin ang="0" scaled="1"/>
              <a:tileRect/>
            </a:gradFill>
            <a:ln w="25400" cap="rnd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/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0" y="1428750"/>
              <a:ext cx="9144000" cy="1588"/>
            </a:xfrm>
            <a:prstGeom prst="line">
              <a:avLst/>
            </a:prstGeom>
            <a:ln w="38100" cap="flat" cmpd="sng" algn="ctr">
              <a:solidFill>
                <a:schemeClr val="accent1">
                  <a:shade val="75000"/>
                </a:schemeClr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0" y="1504950"/>
              <a:ext cx="9144000" cy="1588"/>
            </a:xfrm>
            <a:prstGeom prst="line">
              <a:avLst/>
            </a:prstGeom>
            <a:ln w="15875" cap="flat" cmpd="sng" algn="ctr">
              <a:solidFill>
                <a:schemeClr val="tx1"/>
              </a:solidFill>
              <a:prstDash val="solid"/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D930D48-E36B-47EC-8517-84E42FC3D721}" type="datetimeFigureOut">
              <a:rPr lang="en-US"/>
              <a:pPr>
                <a:defRPr/>
              </a:pPr>
              <a:t>2/16/2015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670A49-913A-42EF-9CEA-75140FE2B75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9" r:id="rId1"/>
    <p:sldLayoutId id="2147483792" r:id="rId2"/>
    <p:sldLayoutId id="2147483800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Bookman Old Styl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ts val="400"/>
        </a:spcAft>
        <a:buFont typeface="Arial" pitchFamily="34" charset="0"/>
        <a:buChar char="•"/>
        <a:defRPr sz="28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4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subTitle" idx="1"/>
          </p:nvPr>
        </p:nvSpPr>
        <p:spPr bwMode="auto">
          <a:xfrm>
            <a:off x="1428750" y="714375"/>
            <a:ext cx="6400800" cy="2847975"/>
          </a:xfrm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педагогического исследования 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Курсовые работы, ВКР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Выбор области исследования 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472488" cy="4972050"/>
        </p:xfrm>
        <a:graphic>
          <a:graphicData uri="http://schemas.openxmlformats.org/drawingml/2006/table">
            <a:tbl>
              <a:tblPr/>
              <a:tblGrid>
                <a:gridCol w="4237038"/>
                <a:gridCol w="4235450"/>
              </a:tblGrid>
              <a:tr h="8080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Объективные факторы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Субъективные факторы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46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актуальность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опыт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новизна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склонности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461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перспектива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интересы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  <a:tr h="13954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объективные возможности по исследованию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 учетом времени и материально-технического обеспечения, отводимого для выполнения работы)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профессиональная деятельность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EEF1"/>
                    </a:solidFill>
                  </a:tcPr>
                </a:tc>
              </a:tr>
              <a:tr h="12985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сфера научных интересов руководителя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EDCE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Практическая задача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52578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buFont typeface="Arial"/>
              <a:buNone/>
              <a:defRPr/>
            </a:pPr>
            <a:r>
              <a:rPr lang="ru-RU" b="1" dirty="0" smtClean="0"/>
              <a:t>Какая практическая задача будет решаться в ходе исследования?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endParaRPr lang="ru-RU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Например: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мотивации учащихся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теоретического мышления учащихся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Преодоление </a:t>
            </a:r>
            <a:r>
              <a:rPr lang="ru-RU" i="1" dirty="0" err="1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мисконцепций</a:t>
            </a: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учащихся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 школьников основам энергосбережения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олимпиад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фотографий в учебном процессе</a:t>
            </a:r>
            <a:endParaRPr lang="ru-RU" i="1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Проблема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формулировка вопроса, ответ на который позволит разрешить противоречие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Например: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каким образом должен быть построен процесс обучения</a:t>
            </a:r>
            <a:r>
              <a:rPr lang="ru-RU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физике, чтобы его использование обеспечило активную учебно-познавательную деятельность студентов и повысило качество профессиональной подготовки будущих специалистов?</a:t>
            </a:r>
            <a:endParaRPr lang="ru-RU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Проблема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формулировка вопроса, ответ на который позволит разрешить противоречие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Например:</a:t>
            </a:r>
          </a:p>
          <a:p>
            <a:pPr marL="0" indent="0" eaLnBrk="1" fontAlgn="auto" hangingPunct="1"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какой должна быть методическая основа для создания и применения компьютерных моделей, чтобы лекция с использованием интерактивной компьютерной графики обеспечивала усиление активности студентов в процессе обучения физике? </a:t>
            </a:r>
            <a:endParaRPr lang="ru-RU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Тема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соответствие темы работы требованию государственных образовательных стандартов, содержанию учебной дисциплины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учитывать направления и проблематику современных научно-педагогических исследований (быть актуальной);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приобщать студентов к работе над проблемами, которые исследуют отдельные преподаватели и коллектив кафедры в целом;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учитывать разнообразие интересов студентов в области психолого-педагогической теории и практики;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ограничивать круг вопросов, которые разрабатывает автор;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раскрывать исследуемую идею;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должно отражать замысел автора, т.е. полное или частичное изложение проблемы;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должно быть достаточно развёрнутым, чтобы отражать рамки исследования, но при этом не содержать лишних слов.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выбор темы предполагает самостоятельность студента, исходя из его уровня понимания и осознания актуальности темы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Способы определения темы исследования</a:t>
            </a:r>
            <a:endParaRPr lang="ru-RU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28625" y="1500188"/>
            <a:ext cx="8572500" cy="5357812"/>
          </a:xfrm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dirty="0" smtClean="0"/>
              <a:t>1</a:t>
            </a:r>
            <a:r>
              <a:rPr lang="ru-RU" sz="1650" dirty="0" smtClean="0"/>
              <a:t>.  </a:t>
            </a:r>
            <a:r>
              <a:rPr lang="ru-RU" sz="165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Преподаватель определяет тему работы студента.</a:t>
            </a:r>
            <a:r>
              <a:rPr lang="ru-RU" sz="165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1650" dirty="0" smtClean="0"/>
              <a:t/>
            </a:r>
            <a:br>
              <a:rPr lang="ru-RU" sz="1650" dirty="0" smtClean="0"/>
            </a:br>
            <a:r>
              <a:rPr lang="ru-RU" sz="1650" dirty="0" smtClean="0"/>
              <a:t>Если педагог ведет исследовательскую работу по определенной проблеме, он может привлечь к ее разработке и студентов, предложив им для творческого поиска перечень конкретных тем.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50" dirty="0" smtClean="0"/>
              <a:t>2.   </a:t>
            </a:r>
            <a:r>
              <a:rPr lang="ru-RU" sz="165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Студент работает по теме, способствующей преодолению затруднений</a:t>
            </a:r>
            <a:r>
              <a:rPr lang="ru-RU" sz="1650" dirty="0" smtClean="0"/>
              <a:t>, возникавших в его практической деятельности. </a:t>
            </a:r>
            <a:br>
              <a:rPr lang="ru-RU" sz="1650" dirty="0" smtClean="0"/>
            </a:br>
            <a:r>
              <a:rPr lang="ru-RU" sz="1650" dirty="0" smtClean="0"/>
              <a:t>Как правило, такие темы выбирают студенты, которые до обучения в вузе имели опыт педагогической деятельности или те, кто совмещает учебу и работу.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50" dirty="0" smtClean="0"/>
              <a:t>3</a:t>
            </a:r>
            <a:r>
              <a:rPr lang="ru-RU" sz="165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.   </a:t>
            </a:r>
            <a:r>
              <a:rPr lang="ru-RU" sz="165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Студент работает по теме, соответствующей его интересам. </a:t>
            </a:r>
            <a:r>
              <a:rPr lang="ru-RU" sz="1650" dirty="0" smtClean="0"/>
              <a:t/>
            </a:r>
            <a:br>
              <a:rPr lang="ru-RU" sz="1650" dirty="0" smtClean="0"/>
            </a:br>
            <a:r>
              <a:rPr lang="ru-RU" sz="1650" dirty="0" smtClean="0"/>
              <a:t>Самостоятельному выбору темы исследования способствуют: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50" dirty="0" smtClean="0"/>
              <a:t>♦   просмотр аналитических обзоров достижений науки, сделанных ведущими специалистами (в конце таких обзоров часто указываются нерешенные проблемы);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50" dirty="0" smtClean="0"/>
              <a:t>♦   выбор темы, близкой к проблематике ранее выполненных исследований, с использованием новых, более совершенных методов;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50" dirty="0" smtClean="0"/>
              <a:t>♦   проверка одной из гипотез, выдвинутых, но не проверенных ранее исследователями;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50" dirty="0" smtClean="0"/>
              <a:t>♦   ознакомление со специальной литературой и периодическими психолого-педагогическими изданиями;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50" dirty="0" smtClean="0"/>
              <a:t>♦   консультации с ведущими учеными для выявления малоизученных проблем и вопросов, имеющих актуальное значение.</a:t>
            </a:r>
            <a:endParaRPr lang="ru-RU" sz="165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Тема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Краткость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 </a:t>
            </a:r>
            <a:r>
              <a:rPr lang="ru-RU" dirty="0" err="1" smtClean="0"/>
              <a:t>Проблемность</a:t>
            </a: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Понятность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Благозвучность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Состоять из двух частей: средство и цель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Тема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50" y="1571625"/>
          <a:ext cx="8715375" cy="5110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28"/>
                <a:gridCol w="4714908"/>
              </a:tblGrid>
              <a:tr h="7342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Неправильно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Правильно</a:t>
                      </a:r>
                      <a:endParaRPr lang="ru-RU" dirty="0"/>
                    </a:p>
                  </a:txBody>
                  <a:tcPr/>
                </a:tc>
              </a:tr>
              <a:tr h="1048919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Проблемное обучение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Формирование познавательного интереса учащихся на основе проблемных методов обучения</a:t>
                      </a:r>
                      <a:endParaRPr lang="ru-RU" dirty="0"/>
                    </a:p>
                  </a:txBody>
                  <a:tcPr/>
                </a:tc>
              </a:tr>
              <a:tr h="8764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Использование средств, методов и форм на уроках технологии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Методические особенности изучения темы «обработка металлов»</a:t>
                      </a:r>
                      <a:endParaRPr lang="ru-RU" dirty="0"/>
                    </a:p>
                  </a:txBody>
                  <a:tcPr/>
                </a:tc>
              </a:tr>
              <a:tr h="10489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mtClean="0"/>
                        <a:t>Физический эксперимент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eaLnBrk="1" fontAlgn="auto" hangingPunct="1">
                        <a:buFont typeface="Arial"/>
                        <a:buNone/>
                        <a:defRPr/>
                      </a:pPr>
                      <a:r>
                        <a:rPr lang="ru-RU" dirty="0" smtClean="0"/>
                        <a:t>Формирование физических понятий с использованием физического эксперимента</a:t>
                      </a:r>
                    </a:p>
                  </a:txBody>
                  <a:tcPr/>
                </a:tc>
              </a:tr>
              <a:tr h="1363595">
                <a:tc>
                  <a:txBody>
                    <a:bodyPr/>
                    <a:lstStyle/>
                    <a:p>
                      <a:r>
                        <a:rPr lang="ru-RU" dirty="0" smtClean="0"/>
                        <a:t>Компьютерное моделирование и визуализация физических процессов, которое развивает мышление учеников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Развитие мышления учеников на основе использования компьютерного моделирования и визуализации физических процессов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Объект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что будет исследоваться?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научное или практическое пространство,</a:t>
            </a:r>
            <a:br>
              <a:rPr lang="ru-RU" dirty="0" smtClean="0"/>
            </a:br>
            <a:r>
              <a:rPr lang="ru-RU" dirty="0" smtClean="0"/>
              <a:t> в рамках которого ведется исследование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(по нему можно сделать обзор литературы)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Пример: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Процесс обучения физике в средней школе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Предмет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200" dirty="0" smtClean="0"/>
              <a:t>какие новые отношения, свойства, аспекты, стороны, функции и т. д. объекта подлежат исследованию или углубленному изучению?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dirty="0" smtClean="0"/>
              <a:t>та часть объекта следования, которая подлежит специальному изучению и, возможно, преобразованию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472488" cy="126523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Цели организации самостоятельной работы в профессиональной подготовке студента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0" y="1643063"/>
            <a:ext cx="8929688" cy="4483100"/>
          </a:xfrm>
        </p:spPr>
        <p:txBody>
          <a:bodyPr>
            <a:noAutofit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000" dirty="0" smtClean="0"/>
              <a:t>приобрести навыки самостоятельной работы (уметь находить и использовать информацию)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000" dirty="0" smtClean="0"/>
              <a:t>показать свои способности (склонность к научной работе)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000" dirty="0" smtClean="0"/>
              <a:t>приобщить к научной работе (к  участию в работе студенческой, учительской и международной конференциях)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000" dirty="0" smtClean="0"/>
              <a:t>формировать профессиональные, </a:t>
            </a:r>
            <a:r>
              <a:rPr lang="ru-RU" sz="3000" dirty="0" err="1" smtClean="0"/>
              <a:t>общепрофессиональные</a:t>
            </a:r>
            <a:r>
              <a:rPr lang="ru-RU" sz="3000" dirty="0" smtClean="0"/>
              <a:t> компетенции студента (не должен быть дилетантом!)</a:t>
            </a:r>
            <a:endParaRPr lang="ru-RU" sz="3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Цели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>
            <a:normAutofit fontScale="850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какой результат исследования вы намерены получить?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что вы хотите создать в итоге организуемого эксперимента?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Этим итогом могут быть: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новая методика,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классификация,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новая программа или учебный план,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алгоритм,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структура,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новый вариант известной технологии,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методическая разработка и т.д.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Цели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None/>
              <a:defRPr/>
            </a:pPr>
            <a:r>
              <a:rPr lang="ru-RU" dirty="0" smtClean="0"/>
              <a:t>цель любого эксперимента, как правило, начинается с глаголов:</a:t>
            </a:r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выяснить...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выявить... 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сформировать...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обосновать...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проверить...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определить...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создать...</a:t>
            </a:r>
            <a:endParaRPr lang="ru-RU" sz="2000" dirty="0" smtClean="0"/>
          </a:p>
          <a:p>
            <a:pPr lvl="1" eaLnBrk="1" fontAlgn="auto" hangingPunct="1">
              <a:spcAft>
                <a:spcPts val="0"/>
              </a:spcAft>
              <a:buFont typeface="Arial"/>
              <a:buChar char="–"/>
              <a:defRPr/>
            </a:pPr>
            <a:r>
              <a:rPr lang="ru-RU" dirty="0" smtClean="0"/>
              <a:t>построить...</a:t>
            </a:r>
            <a:endParaRPr lang="ru-RU" sz="2000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Цели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Например: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ru-RU" sz="20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теоретически обосновать и разработать методику создания интерактивной компьютерной графики и методику ее применения на лекциях по физике с целью активизации учебной деятельности студентов</a:t>
            </a:r>
          </a:p>
          <a:p>
            <a:pPr eaLnBrk="1" fontAlgn="auto" hangingPunct="1">
              <a:buFont typeface="Arial"/>
              <a:buNone/>
              <a:defRPr/>
            </a:pPr>
            <a:endParaRPr lang="ru-RU" sz="2000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20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разработать и научно обосновать методику формирования мотивации учащихся к изучению физики на основе позитивных общественных мотивационных установок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Задачи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543925" cy="5114925"/>
          </a:xfrm>
        </p:spPr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dirty="0" smtClean="0"/>
              <a:t>Задачи - это, как правило, конкретизированные или более частные цели.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dirty="0" smtClean="0"/>
              <a:t> Цель развертывается в комплексе взаимосвязанных задач. </a:t>
            </a:r>
          </a:p>
          <a:p>
            <a:pPr marL="2244725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dirty="0" smtClean="0"/>
              <a:t>что нужно сделать, чтобы цель была достигнута? </a:t>
            </a:r>
          </a:p>
          <a:p>
            <a:pPr marL="2244725" indent="0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dirty="0" smtClean="0"/>
              <a:t>Позволяет ли последовательное решение этих задач достичь поставленную цель?</a:t>
            </a:r>
          </a:p>
          <a:p>
            <a:pPr marL="2244725" indent="0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16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Например, если цель эксперимента - разработать методику оптимальной организации учебно-воспитательного процесса в условиях пятидневной недели, то задачи: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определить и обосновать оптимальную для каждой возрастной группы продолжительность урока;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осуществить корректировку учебных программ в связи с общим сокращением учебного времени;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изучить разные варианты предоставления второго выходного дня учащимся (суббота, понедельник, середина недели и пр.);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разработать рекомендации для родителей по организации режима и содержании деятельности во второй выходной день;</a:t>
            </a:r>
          </a:p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–"/>
              <a:defRPr/>
            </a:pPr>
            <a:r>
              <a:rPr lang="ru-RU" sz="16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выявить динамику перегрузов учащихся, занимающихся в режиме пятидневной учебной недели, а также динамику характеристик здоровья, изменения качества зрения, артериального давления и др.</a:t>
            </a:r>
            <a:endParaRPr lang="ru-RU" sz="1600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Задачи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32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Пример:</a:t>
            </a:r>
          </a:p>
          <a:p>
            <a:pPr marL="0" indent="446088" eaLnBrk="1" fontAlgn="auto" hangingPunct="1">
              <a:buFont typeface="+mj-lt"/>
              <a:buAutoNum type="arabicPeriod"/>
              <a:defRPr/>
            </a:pPr>
            <a:r>
              <a:rPr lang="ru-RU" sz="32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Изучить научно-методическую литературу по проблеме…</a:t>
            </a:r>
          </a:p>
          <a:p>
            <a:pPr marL="0" indent="446088" eaLnBrk="1" fontAlgn="auto" hangingPunct="1">
              <a:buFont typeface="+mj-lt"/>
              <a:buAutoNum type="arabicPeriod"/>
              <a:defRPr/>
            </a:pPr>
            <a:r>
              <a:rPr lang="ru-RU" sz="32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Разработать методику  изучения…</a:t>
            </a:r>
          </a:p>
          <a:p>
            <a:pPr marL="0" indent="446088" eaLnBrk="1" fontAlgn="auto" hangingPunct="1">
              <a:buFont typeface="+mj-lt"/>
              <a:buAutoNum type="arabicPeriod"/>
              <a:defRPr/>
            </a:pPr>
            <a:r>
              <a:rPr lang="ru-RU" sz="32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Проверить эффективность разработанной методики. 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Гипотеза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2071688"/>
            <a:ext cx="8229600" cy="4054475"/>
          </a:xfrm>
        </p:spPr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3600" dirty="0" smtClean="0"/>
              <a:t>Гипотеза – научное предположение о путях достижения цели, которое необходимо доказать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sz="3600" dirty="0" smtClean="0"/>
          </a:p>
          <a:p>
            <a:pPr marL="0" indent="0"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каким из возможных путей следует идти, чтобы достичь цели исследования?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Arial" pitchFamily="34" charset="0"/>
              <a:buNone/>
              <a:defRPr/>
            </a:pPr>
            <a:r>
              <a:rPr lang="ru-RU" sz="4400" i="1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логической простоты </a:t>
            </a:r>
          </a:p>
          <a:p>
            <a:pPr eaLnBrk="1" hangingPunct="1">
              <a:buFont typeface="Arial" pitchFamily="34" charset="0"/>
              <a:buNone/>
              <a:defRPr/>
            </a:pPr>
            <a:r>
              <a:rPr lang="ru-RU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не должна содержать в себе ничего лишнего. Ее назначение — объяснять как можно больше фактов возможно меньшим числом предпосылок, представлять широкий класс явлений, исходить из немногих оснований. </a:t>
            </a:r>
          </a:p>
          <a:p>
            <a:pPr eaLnBrk="1" hangingPunct="1">
              <a:defRPr/>
            </a:pPr>
            <a:endParaRPr lang="ru-RU" smtClean="0">
              <a:effectLst>
                <a:outerShdw blurRad="38100" dist="38100" dir="2700000" algn="tl">
                  <a:srgbClr val="4F271C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4400" i="1" dirty="0" smtClean="0"/>
              <a:t>логической непротиворечивости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гипотеза есть система суждений, где ни одно из них не является формально-логическим отрицанием другого;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она не противоречит всем имеющимся достоверным фактам;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соответствует установленным и устоявшимся в науке законам.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4400" i="1" dirty="0" smtClean="0"/>
              <a:t>широты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Гипотеза служит для объяснения широкого класса явлений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4400" i="1" dirty="0" smtClean="0"/>
              <a:t>концептуальности 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выражает прогностическую функцию науки: гипотеза должна отражать соответствующую концепцию или развивать новую, прогнозировать дальнейшее развитие теории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/>
              <a:t>Курсовая и дипломные работы </a:t>
            </a:r>
            <a:endParaRPr lang="ru-RU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2214563"/>
            <a:ext cx="8229600" cy="3911600"/>
          </a:xfrm>
        </p:spPr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3600" i="1" dirty="0" smtClean="0"/>
              <a:t>– это формы организации самостоятельной учебно-исследовательской деятельности студентов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4400" i="1" dirty="0" smtClean="0"/>
              <a:t>научной новизны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гипотеза должна раскрывать преемственную связь предшествующих знаний с </a:t>
            </a:r>
            <a:r>
              <a:rPr lang="ru-RU" b="1" dirty="0" smtClean="0"/>
              <a:t>новыми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гипотезе </a:t>
            </a:r>
            <a:r>
              <a:rPr lang="ru-RU" dirty="0"/>
              <a:t>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4400" i="1" dirty="0" smtClean="0"/>
              <a:t>Верификации (</a:t>
            </a:r>
            <a:r>
              <a:rPr lang="ru-RU" sz="4400" i="1" dirty="0" err="1" smtClean="0"/>
              <a:t>проверяемости</a:t>
            </a:r>
            <a:r>
              <a:rPr lang="ru-RU" sz="4400" i="1" dirty="0" smtClean="0"/>
              <a:t>)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означает,  что любая гипотеза может быть проверена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Гипотеза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Формула: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5400" dirty="0" smtClean="0"/>
              <a:t>Если …………………..,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sz="5400" dirty="0" smtClean="0"/>
              <a:t>то………………………..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00375" y="2643188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00"/>
                </a:solidFill>
              </a:rPr>
              <a:t>что предлагается?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000375" y="3786188"/>
            <a:ext cx="4000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00"/>
                </a:solidFill>
              </a:rPr>
              <a:t>что получится?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она не должна включать слишком много предположений (как правило, делается одно основное предположение, крайне редко — больше);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в нее нельзя включать неоднозначные или не уясненные самим исследователем понятия и категории;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при формулировке гипотезы следует избегать оценочных суждений;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гипотеза должна адекватно отвечать на поставленный вопрос, соответствовать фактам, быть проверяемой и </a:t>
            </a:r>
            <a:r>
              <a:rPr lang="ru-RU" dirty="0" err="1" smtClean="0"/>
              <a:t>приложимой</a:t>
            </a:r>
            <a:r>
              <a:rPr lang="ru-RU" dirty="0" smtClean="0"/>
              <a:t> к широкому кругу явлений;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оформление гипотезы должно быть стилистически безупречным, а также логически простым;</a:t>
            </a:r>
          </a:p>
          <a:p>
            <a:pPr>
              <a:buFont typeface="Arial" pitchFamily="34" charset="0"/>
              <a:buNone/>
              <a:defRPr/>
            </a:pPr>
            <a:r>
              <a:rPr lang="ru-RU" dirty="0" smtClean="0"/>
              <a:t>♦   гипотеза предполагает соблюдение преемственности с </a:t>
            </a:r>
            <a:r>
              <a:rPr lang="ru-RU" smtClean="0"/>
              <a:t>уже имеющимся </a:t>
            </a:r>
            <a:r>
              <a:rPr lang="ru-RU" dirty="0" smtClean="0"/>
              <a:t>знанием.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Рекомендации по формулировке гипотезы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>
            <a:normAutofit lnSpcReduction="10000"/>
          </a:bodyPr>
          <a:lstStyle/>
          <a:p>
            <a:pPr marL="0" indent="0">
              <a:buFont typeface="Arial" pitchFamily="34" charset="0"/>
              <a:buNone/>
              <a:defRPr/>
            </a:pPr>
            <a:r>
              <a:rPr lang="ru-RU" dirty="0" smtClean="0"/>
              <a:t>характеризует содержательную сторону результатов исследования, т. е. новые теоретические положения и практические рекомендации, которые ранее не были известны и не зафиксированы в психолого-педагогической науке и практике.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dirty="0" smtClean="0"/>
              <a:t>обычно выделяют научную новизну теоретических (закономерность, принцип, концепция, гипотеза и т. д.) </a:t>
            </a:r>
          </a:p>
          <a:p>
            <a:pPr marL="0" indent="0">
              <a:buFont typeface="Arial" pitchFamily="34" charset="0"/>
              <a:buNone/>
              <a:defRPr/>
            </a:pPr>
            <a:r>
              <a:rPr lang="ru-RU" dirty="0" smtClean="0"/>
              <a:t>и практических (правила, рекомендации, средства, методы, требования и т. п.) результатов.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Новизна исследования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504348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Arial" pitchFamily="34" charset="0"/>
              <a:buAutoNum type="arabicPeriod"/>
              <a:defRPr/>
            </a:pPr>
            <a:r>
              <a:rPr lang="ru-RU" dirty="0" smtClean="0"/>
              <a:t>Описание новизны 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/>
              <a:t>Простое описание (упоминание) полученных научных результатов уместно в том случае, когда новые результаты входят в состав других характеристик исследования, например, защищаемых положений или заключения о теоретической значимости работы. и ее содержательное изложение. 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FFC000"/>
                </a:solidFill>
              </a:rPr>
              <a:t>Например: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FFC000"/>
                </a:solidFill>
              </a:rPr>
              <a:t>«Выявлены два типа построения заданий, связанных с формированием теоретических знаний»; «Определена эффективность игровых приемов обучения, применяемых в контексте современной методики руководства детской изобразительной деятельностью»</a:t>
            </a:r>
            <a:endParaRPr lang="ru-RU" i="1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Два способа представления научной новизны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1600200"/>
            <a:ext cx="8572500" cy="5043488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/>
              <a:t>2. Содержательное изложение новизны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dirty="0" smtClean="0"/>
              <a:t>Для экспертизы качества исследовательской работы может потребоваться содержательное изложение новых результатов, объединенное с их описанием, чтобы читатель мог ясно представить, в чем конкретно они состоят. 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FFC000"/>
                </a:solidFill>
              </a:rPr>
              <a:t>Например:</a:t>
            </a:r>
          </a:p>
          <a:p>
            <a:pPr marL="514350" indent="-514350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rgbClr val="FFC000"/>
                </a:solidFill>
              </a:rPr>
              <a:t>«Определены дидактические основания требований к всесторонней проверке усвоения теоретических знаний в общественных науках. </a:t>
            </a:r>
            <a:br>
              <a:rPr lang="ru-RU" i="1" dirty="0" smtClean="0">
                <a:solidFill>
                  <a:srgbClr val="FFC000"/>
                </a:solidFill>
              </a:rPr>
            </a:br>
            <a:r>
              <a:rPr lang="ru-RU" i="1" dirty="0" smtClean="0">
                <a:solidFill>
                  <a:srgbClr val="FFC000"/>
                </a:solidFill>
              </a:rPr>
              <a:t>К их числу относятся: а) конкретизированный перечень целей изучения теоретических знаний в общественных науках; </a:t>
            </a:r>
            <a:br>
              <a:rPr lang="ru-RU" i="1" dirty="0" smtClean="0">
                <a:solidFill>
                  <a:srgbClr val="FFC000"/>
                </a:solidFill>
              </a:rPr>
            </a:br>
            <a:r>
              <a:rPr lang="ru-RU" i="1" dirty="0" smtClean="0">
                <a:solidFill>
                  <a:srgbClr val="FFC000"/>
                </a:solidFill>
              </a:rPr>
              <a:t>б) типология теоретических знаний, и т.п.»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/>
              <a:t>Два способа представления научной новизны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ru-RU" dirty="0" smtClean="0"/>
              <a:t>определяет влияние результатов исследования на имеющиеся концепции, идеи, теоретические представления в области теории и истории педагогики. </a:t>
            </a:r>
          </a:p>
          <a:p>
            <a:pPr>
              <a:defRPr/>
            </a:pPr>
            <a:r>
              <a:rPr lang="ru-RU" dirty="0" smtClean="0"/>
              <a:t>результат дает возможность судить о сущности и закономерности психолого-педагогических процессов и явлений, непосредственно связан с научной новизной и степенью сформированности теоретических положений, т. е. концептуальностью, доказательностью сделанных выводов, перспективностью результатов исследования для разработки вопросов прикладного плана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i="1" dirty="0" smtClean="0"/>
              <a:t>Теоретическая значимость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488"/>
          </a:xfrm>
        </p:spPr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dirty="0" smtClean="0"/>
              <a:t>определяет изменения, которые стали реальностью или могут быть достигнуты посредством вне­дрения результатов исследования в практику. </a:t>
            </a:r>
          </a:p>
          <a:p>
            <a:pPr>
              <a:defRPr/>
            </a:pPr>
            <a:r>
              <a:rPr lang="ru-RU" dirty="0" smtClean="0"/>
              <a:t>Прикладная значимость результатов зависит от числа и категорий лиц, заинтересованных в результатах научного труда, масштаба внедрения, степени готовности к этому результатов исследования, предполагаемого социально-экономического эффекта.</a:t>
            </a:r>
          </a:p>
          <a:p>
            <a:pPr>
              <a:defRPr/>
            </a:pPr>
            <a:r>
              <a:rPr lang="ru-RU" dirty="0" smtClean="0"/>
              <a:t>Определяя значение проведенного исследования для практики, ученый отвечает на вопрос: «Какие конкретные недостатки практической педагогической деятельности можно исправить с помощью полученных в исследовании результатов?»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Практическая значимость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Положения, выносимые на защиту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29175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что исследовании нового,  требующего подтверждения, доказательств?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Два типа положений:</a:t>
            </a:r>
          </a:p>
          <a:p>
            <a:pPr marL="514350" indent="-514350" eaLnBrk="1" fontAlgn="auto" hangingPunct="1">
              <a:buFont typeface="Arial" pitchFamily="34" charset="0"/>
              <a:buAutoNum type="arabicPeriod"/>
              <a:defRPr/>
            </a:pPr>
            <a:r>
              <a:rPr lang="ru-RU" dirty="0" smtClean="0"/>
              <a:t>Утверждения</a:t>
            </a:r>
          </a:p>
          <a:p>
            <a:pPr marL="514350" indent="25400"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Компьютерная графика должна быть создана либо на основе простой линейной, либо фреймовой структуры, включающей в себя совокупность окон – фреймов, содержащих последовательности слайдов с учебной информацией</a:t>
            </a:r>
          </a:p>
          <a:p>
            <a:pPr marL="4763" indent="25400" eaLnBrk="1" fontAlgn="auto" hangingPunct="1">
              <a:buFont typeface="Arial" pitchFamily="34" charset="0"/>
              <a:buAutoNum type="arabicPeriod" startAt="2"/>
              <a:defRPr/>
            </a:pPr>
            <a:r>
              <a:rPr lang="ru-RU" dirty="0" smtClean="0"/>
              <a:t>   Результаты</a:t>
            </a:r>
          </a:p>
          <a:p>
            <a:pPr marL="544513" indent="25400" eaLnBrk="1" fontAlgn="auto" hangingPunct="1">
              <a:buFont typeface="Arial" pitchFamily="34" charset="0"/>
              <a:buNone/>
              <a:defRPr/>
            </a:pPr>
            <a:r>
              <a:rPr lang="ru-RU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Модель деятельности учителя по созданию фреймовых структур,  включающих в себя совокупность окон – фреймов, содержащих последовательности слайдов с учебной информацией</a:t>
            </a:r>
          </a:p>
          <a:p>
            <a:pPr marL="4763" indent="25400" eaLnBrk="1" fontAlgn="auto" hangingPunct="1"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/>
              <a:t>Выпускная квалификационная работа</a:t>
            </a:r>
            <a:endParaRPr lang="ru-RU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00063" y="2071688"/>
            <a:ext cx="8358187" cy="4786312"/>
          </a:xfrm>
        </p:spPr>
        <p:txBody>
          <a:bodyPr/>
          <a:lstStyle/>
          <a:p>
            <a:pPr algn="just" eaLnBrk="1" fontAlgn="auto" hangingPunct="1">
              <a:buFont typeface="Arial" pitchFamily="34" charset="0"/>
              <a:buNone/>
              <a:defRPr/>
            </a:pPr>
            <a:r>
              <a:rPr lang="ru-RU" sz="3600" dirty="0" smtClean="0"/>
              <a:t>  </a:t>
            </a:r>
            <a:r>
              <a:rPr lang="ru-RU" sz="3200" dirty="0" smtClean="0"/>
              <a:t>это письменная, самостоятельно выполненная на заключительном этапе обучения студентом выпускного курса  работа    </a:t>
            </a:r>
            <a:r>
              <a:rPr lang="ru-RU" sz="3200" dirty="0" err="1" smtClean="0"/>
              <a:t>учебно</a:t>
            </a:r>
            <a:r>
              <a:rPr lang="ru-RU" sz="3200" dirty="0" smtClean="0"/>
              <a:t> – исследовательского характера </a:t>
            </a:r>
          </a:p>
          <a:p>
            <a:pPr algn="ctr"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теоретическая, </a:t>
            </a:r>
          </a:p>
          <a:p>
            <a:pPr algn="ctr"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методическая, </a:t>
            </a:r>
          </a:p>
          <a:p>
            <a:pPr algn="ctr"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опытно – экспериментальная</a:t>
            </a:r>
            <a:endParaRPr lang="ru-RU" i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Работа с библиографическими источниками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Выделяют три источника библиографической информации: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♦   первичные (статьи, диссертации, монографии и т. д.);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♦   вторичные (библиография, реферативные журналы, сигнальная информация и т. д.);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/>
              <a:t>♦   третичные (обзоры, компилятивные работы, справочные книги и т. д.).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400" dirty="0" smtClean="0"/>
              <a:t>дипломные, курсовые, рефераты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/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журналы: «Педагогика», «Народное образование», «педагогическое образование», «Физика в школе» и др., тематические указатели статей, опубликованных в течение года, печатаются в последних номерах журналов. </a:t>
            </a:r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Работа с библиографическими источниками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В результате сбора информации по теме исследования должны быть получены следующие сведения: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Кто и где (какие исследователи, в каких научных учреждениях, центрах) уже работал и работает по теме исследования?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Где опубликованы результаты этой работы (в каких источниках)?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В чем конкретно они состоят?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Работа с библиографическими источниками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14313" y="1600200"/>
            <a:ext cx="8643937" cy="511492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Вся добытая информация фиксируется в виде записей разного рода: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 </a:t>
            </a:r>
            <a:r>
              <a:rPr lang="ru-RU" sz="3100" dirty="0" smtClean="0"/>
              <a:t>К </a:t>
            </a:r>
            <a:r>
              <a:rPr lang="ru-RU" sz="31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первичным</a:t>
            </a:r>
            <a:r>
              <a:rPr lang="ru-RU" sz="3100" dirty="0" smtClean="0"/>
              <a:t> материалам относятся записи на библиографических карточках, выписки, прямые цитаты, ксерокопии, микрофильмы, алфавитный каталог по проблеме исследования и т. д.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1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Вторичные</a:t>
            </a:r>
            <a:r>
              <a:rPr lang="ru-RU" sz="3100" dirty="0" smtClean="0"/>
              <a:t> материалы — записи, являющиеся продуктом аналитико-синтетической переработки информации, содержащейся в научном или методическом источнике: планы (простые и сложные), графы-схемы, самостоятельно составленные предметные указатели, аннотации, тезисы, конспекты и т. д.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1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Третичными</a:t>
            </a:r>
            <a:r>
              <a:rPr lang="ru-RU" sz="3100" dirty="0" smtClean="0"/>
              <a:t> материалами считаются записи, обобщающие первичные и вторичные. Они могут быть представлены в виде содержательного обзора, в котором фиксируется полученное студентом знание об уже известных в науке фактах, закономерностях, теориях, объяснениях по теме исследования.</a:t>
            </a:r>
            <a:endParaRPr lang="ru-RU" sz="31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Работа с библиографическими источниками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4925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Перед составлением обзора необходимо определить основные понятия по теме исследования, чтобы использование их было однозначным.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Это означает, что то или иное понятие в педагогике, которое разными авторами может трактоваться по-разному (например, воспитание в широком и узком смыслах), должно во всем тексте данной работы, от начала до конца, иметь лишь одно, четко определенное автором значение.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Чтобы определить понятие, необходимо найти его толкование в разных источниках: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♦   энциклопедиях: общих (БСЭ, МСЭ и др.) и специальных (напри­мер, педагогическом, психологическом, философском и др.);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♦   толковых словарях: общих (С. Ожегова, В. Даля и др.) и специальных (например, педагогическом, психологическом, социологическом);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♦   оглавлениях и предметных указателях основных учебников и монографий по теме исследования.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xfrm>
            <a:off x="714375" y="2857500"/>
            <a:ext cx="7772400" cy="136207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Структура ВКР </a:t>
            </a:r>
            <a:br>
              <a:rPr lang="ru-RU" dirty="0" smtClean="0"/>
            </a:br>
            <a:r>
              <a:rPr lang="ru-RU" dirty="0" smtClean="0"/>
              <a:t>(курсовой работы)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Структурные элементы ВКР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071688" y="1600200"/>
            <a:ext cx="6615112" cy="4525963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титульный лист;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содержание;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перечень условных обозначений и терминов </a:t>
            </a:r>
          </a:p>
          <a:p>
            <a:pPr eaLnBrk="1" fontAlgn="auto" hangingPunct="1">
              <a:buFont typeface="Arial"/>
              <a:buNone/>
              <a:defRPr/>
            </a:pPr>
            <a:r>
              <a:rPr lang="ru-RU" dirty="0" smtClean="0"/>
              <a:t>(при необходимости);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Введение;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основная часть: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dirty="0" smtClean="0"/>
              <a:t>I </a:t>
            </a:r>
            <a:r>
              <a:rPr lang="ru-RU" dirty="0" smtClean="0"/>
              <a:t>Глава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dirty="0" smtClean="0"/>
              <a:t>II </a:t>
            </a:r>
            <a:r>
              <a:rPr lang="ru-RU" dirty="0" smtClean="0"/>
              <a:t>Глава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en-US" dirty="0" smtClean="0"/>
              <a:t>III</a:t>
            </a:r>
            <a:r>
              <a:rPr lang="ru-RU" dirty="0" smtClean="0"/>
              <a:t> Глава;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Заключение;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список использованных источников;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приложения (при необходимости)</a:t>
            </a:r>
            <a:r>
              <a:rPr lang="ru-RU" b="1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 </a:t>
            </a:r>
            <a:endParaRPr lang="ru-RU" dirty="0" smtClean="0"/>
          </a:p>
          <a:p>
            <a:pPr algn="ctr" eaLnBrk="1" fontAlgn="auto" hangingPunct="1">
              <a:buFont typeface="Arial" pitchFamily="34" charset="0"/>
              <a:buNone/>
              <a:defRPr/>
            </a:pPr>
            <a:r>
              <a:rPr lang="ru-RU" sz="3200" dirty="0" smtClean="0"/>
              <a:t>Является первой страницей ВКР и служит источником информации, необходимой для её обработки и поиска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Титульный лист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Содержимое 3" descr="Новый рисунок (2).bmp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25" y="0"/>
            <a:ext cx="5357813" cy="6799263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Содержание должно включать наименования структурных элементов ВКР:</a:t>
            </a:r>
          </a:p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dirty="0" smtClean="0"/>
              <a:t>Перечень условных обозначений и терминов, Введение, названия разделов и подразделов основной части, Заключение, Список использованных источников, приложения с указанием номеров страниц, на которых размещается начало материала соответствующих частей.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Содержание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71688" y="928688"/>
            <a:ext cx="4714875" cy="5715000"/>
          </a:xfrm>
          <a:solidFill>
            <a:schemeClr val="tx1"/>
          </a:solidFill>
        </p:spPr>
        <p:txBody>
          <a:bodyPr>
            <a:normAutofit fontScale="32500" lnSpcReduction="20000"/>
          </a:bodyPr>
          <a:lstStyle/>
          <a:p>
            <a:pPr algn="ctr" eaLnBrk="1" fontAlgn="auto" hangingPunct="1">
              <a:buFont typeface="Arial"/>
              <a:buChar char="•"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algn="ctr" eaLnBrk="1" fontAlgn="auto" hangingPunct="1">
              <a:buFont typeface="Arial"/>
              <a:buChar char="•"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algn="ctr"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СОДЕРЖАНИЕ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 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 </a:t>
            </a:r>
          </a:p>
          <a:p>
            <a:pPr algn="r"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стр.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ВВЕДЕНИЕ………………………………………………………………………….…3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ГЛАВА 1. ИСПОЛЬЗОВАНИЕ МЕТОДА ПРОЕКТОВ В УЧЕБНОМ ПРОЦЕССЕ…………………………………………………………………………….6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1.1. Метод проектов как педагогическая технология…………………………..6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1.2. (Название)……………………………………………………………..………..10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….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ГЛАВА 2 (название)  ………………………………………………………………..24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2.1. (название)…………………………………………………………………….…24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2.2. (Название)……………………………………………………………..………..30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….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ЗАКЛЮЧЕНИЕ………………………..……………………………………………..55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СПИСОК ИСПОЛЬЗОВАННЫХ ИСТОЧНИКОВ И ЛИТЕРАТУРЫ………….57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>
                <a:solidFill>
                  <a:schemeClr val="bg1"/>
                </a:solidFill>
                <a:effectLst/>
              </a:rPr>
              <a:t>ПРИЛОЖЕНИЯ……………………………………………………………………...64</a:t>
            </a:r>
            <a:endParaRPr lang="ru-RU" dirty="0">
              <a:solidFill>
                <a:schemeClr val="bg1"/>
              </a:solidFill>
              <a:effectLst/>
            </a:endParaRPr>
          </a:p>
        </p:txBody>
      </p:sp>
      <p:sp>
        <p:nvSpPr>
          <p:cNvPr id="3" name="Содержимое 1"/>
          <p:cNvSpPr txBox="1">
            <a:spLocks/>
          </p:cNvSpPr>
          <p:nvPr/>
        </p:nvSpPr>
        <p:spPr>
          <a:xfrm>
            <a:off x="2071688" y="1143000"/>
            <a:ext cx="4714875" cy="5715000"/>
          </a:xfrm>
          <a:prstGeom prst="rect">
            <a:avLst/>
          </a:prstGeom>
          <a:solidFill>
            <a:schemeClr val="tx1"/>
          </a:solidFill>
        </p:spPr>
        <p:txBody>
          <a:bodyPr>
            <a:normAutofit fontScale="32500" lnSpcReduction="20000"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endParaRPr lang="ru-RU" sz="2800">
              <a:solidFill>
                <a:schemeClr val="bg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endParaRPr lang="ru-RU" sz="2800">
              <a:solidFill>
                <a:schemeClr val="bg1"/>
              </a:solidFill>
              <a:effectLst>
                <a:outerShdw blurRad="50800" dist="50800" dir="2700000" algn="tl" rotWithShape="0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СОДЕРЖАНИЕ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 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 </a:t>
            </a:r>
          </a:p>
          <a:p>
            <a:pPr marL="342900" indent="-342900" algn="r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стр.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ВВЕДЕНИЕ………………………………………………………………………….…3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ГЛАВА 1. ИСПОЛЬЗОВАНИЕ МЕТОДА ПРОЕКТОВ В УЧЕБНОМ ПРОЦЕССЕ…………………………………………………………………………….6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1.1. Метод проектов как педагогическая технология…………………………..6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1.2. (Название)……………………………………………………………..………..10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….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ГЛАВА 2 (название)  ………………………………………………………………..24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2.1. (название)…………………………………………………………………….…24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2.2. (Название)……………………………………………………………..………..30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….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ЗАКЛЮЧЕНИЕ………………………..……………………………………………..55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СПИСОК ИСПОЛЬЗОВАННЫХ ИСТОЧНИКОВ И ЛИТЕРАТУРЫ………….57</a:t>
            </a:r>
          </a:p>
          <a:p>
            <a:pPr marL="342900" indent="-342900" fontAlgn="auto">
              <a:spcBef>
                <a:spcPct val="20000"/>
              </a:spcBef>
              <a:spcAft>
                <a:spcPts val="400"/>
              </a:spcAft>
              <a:buFont typeface="Arial"/>
              <a:buChar char="•"/>
              <a:defRPr/>
            </a:pPr>
            <a:r>
              <a:rPr lang="ru-RU" sz="2800">
                <a:solidFill>
                  <a:schemeClr val="bg1"/>
                </a:solidFill>
                <a:latin typeface="+mn-lt"/>
              </a:rPr>
              <a:t>ПРИЛОЖЕНИЯ……………………………………………………………………...64</a:t>
            </a:r>
            <a:endParaRPr lang="ru-RU" sz="2800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Цели ВКР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500063" y="1600200"/>
            <a:ext cx="8429625" cy="5257800"/>
          </a:xfrm>
        </p:spPr>
        <p:txBody>
          <a:bodyPr>
            <a:normAutofit fontScale="775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Систематизация, закрепление и расширение теоретических знаний и практических навыков Выпускника по получаемой им специальности;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Выявление его способности применять полученные знания при решении конкретных научных и практических задач;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Развитие навыков ведения Выпускником самостоятельной работы по специальности и овладение им методикой научного исследования;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Выявление умения Выпускника по обобщению результатов работы, разработке практических рекомендаций в исследуемой области.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 </a:t>
            </a: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Принятые в ВКР малораспространенные сокращения, условные обозначения, символы, единицы и специфические термины должны быть представлены в виде отдельного перечня.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Перечень должен располагаться столбцом, в котором слева в алфавитном порядке приводятся элементы перечня, справа – их детальная расшифровка.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Если сокращения, условные обозначения, символы, единицы и термины повторяются в ВКР менее трех раз, отдельный перечень не составляют, а расшифровку дают непосредственно в тексте отчета при первом упоминании.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Перечень условных обозначений и терминов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472488" cy="5257800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Актуальность</a:t>
            </a:r>
            <a:endParaRPr lang="en-US" sz="2600" dirty="0" smtClean="0">
              <a:effectLst>
                <a:outerShdw blurRad="38100" dist="38100" dir="2700000" algn="tl">
                  <a:srgbClr val="4F271C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Цель исследования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 Объект исследования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Предмет исследования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Гипотеза исследования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Задачи исследования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Теоретико-методологическая основа исследования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Методы исследования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Научная новизна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Теоретическая значимость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Практическая значимость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 Апробация и внедрение 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Положения, выносимые на защиту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4F271C"/>
                  </a:outerShdw>
                </a:effectLst>
              </a:rPr>
              <a:t>Структура и объем диссертации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Введение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Выпускная квалификационная работа должна содержать, как правило,  три раздела (Главы).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Разделы могут иметь подразделы (параграфы).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Содержание разделов должно соответствовать теме работы и полностью её раскрывать.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 Если раздел разбит на подразделы, то каждый из них должен освещать отдельную часть сформулированного в названии раздела вопроса.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Распределение основного материала ВКР по разделам определяется автором.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Основная часть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должна отражать теоретическую базу и методологию проводимого исследования.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на основе изученных работ отечественных и зарубежных авторов должна быть изложена сущность исследуемой проблемы и рассмотрены различные подходы к ее решению.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Здесь должен формироваться понятийный аппарат, определяться система показателей, обосновываться выбор методов решения задач, сформулированных в задании.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Первая глава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должна представлять собой практико-ориентированную,  аналитическую часть работы.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Проводимый анализ должен быть организован таким образом, чтобы предмет исследования был представлен ясно выраженным, четким и определенным.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Содержание второй части работы должно основываться на реальном фактическом материале и логически развивать линии исследования, намеченные в первом разделе.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Вторая глава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200" dirty="0" smtClean="0"/>
              <a:t>Представляет описание, анализ и представление результатов педагогического эксперимента или опытно-поисковой работы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200" dirty="0" smtClean="0"/>
              <a:t>Доказывается формулировка гипотезы Информационный материал отображается в виде таблиц, графических схем, диаграмм и т.п.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Третья глава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должно содержать обобщенное изложение теоретических и практических результатов исследования, выводы и рекомендации, сделанные на их основании.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Как правило, пишется в соответствии с задачами исследования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Предложения по продолжению разработки данной темы. 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Заключение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Arial" pitchFamily="34" charset="0"/>
              <a:buNone/>
              <a:defRPr/>
            </a:pPr>
            <a:r>
              <a:rPr lang="ru-RU" i="1" dirty="0" smtClean="0"/>
              <a:t> </a:t>
            </a: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Список должен содержать перечень источников информации, использованных при выполнении ВКР, и их библиографическое описание 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 smtClean="0"/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Список использованных источников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i="1" dirty="0" smtClean="0"/>
              <a:t> </a:t>
            </a:r>
            <a:r>
              <a:rPr lang="ru-RU" dirty="0" smtClean="0"/>
              <a:t>должны включать вспомогательный или дополнительный материал, который загромождает текст основной части работы, но необходим для полноты её восприятия и оценки практической значимости (копии документов, таблицы вспомогательных цифровых данных, иллюстрации вспомогательного характера, тексты программ ЭВМ, распечатки и другие материалы).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Без приложений остаётся понятным основное содержание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Приложения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625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Работа должна быть написана логически последовательно, литературным языком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Правильно выделены абзацы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Не следует использовать как излишне пространных и сложно построенных предложений, так и чрезмерно кратких, лаконичных фраз, слабо между собой связанных, допускающих двойное толкование и т. п.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Не рекомендуется вести изложение от первого лица единственного числа: «я наблюдал», «я считаю», «по моему мнению» и т. п. </a:t>
            </a:r>
            <a:br>
              <a:rPr lang="ru-RU" dirty="0" smtClean="0"/>
            </a:br>
            <a:r>
              <a:rPr lang="ru-RU" dirty="0" smtClean="0"/>
              <a:t>Корректнее использовать местоимение «мы»</a:t>
            </a:r>
            <a:br>
              <a:rPr lang="ru-RU" dirty="0" smtClean="0"/>
            </a:br>
            <a:r>
              <a:rPr lang="ru-RU" dirty="0" smtClean="0"/>
              <a:t>Допускаются обороты с сохранением первого лица множественного числа, в которых исключается местоимение «мы», но при этом употребляются слова «наблюдаем», «устанавливаем», «имеем». </a:t>
            </a:r>
            <a:br>
              <a:rPr lang="ru-RU" dirty="0" smtClean="0"/>
            </a:br>
            <a:r>
              <a:rPr lang="ru-RU" dirty="0" smtClean="0"/>
              <a:t>Можно использовать такие выражения, как «на наш взгляд», «по нашему мнению», однако предпочтительнее писать: «по мнению автора» (курсовой работы) или выражать ту же мысль в безличной форме: «изучение педагогического опыта свидетельствует о том, что...», «на основе выполненного анализа можно утверждать, что...», «проведенные исследования подтвердили, что ...» и т. п.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dirty="0" smtClean="0"/>
              <a:t>Должно быть соблюдено единство стиля изложения, обеспечена орфографическая, синтаксическая </a:t>
            </a:r>
            <a:r>
              <a:rPr lang="ru-RU" b="1" dirty="0" smtClean="0"/>
              <a:t>и </a:t>
            </a:r>
            <a:r>
              <a:rPr lang="ru-RU" dirty="0" smtClean="0"/>
              <a:t>стилистическая грамотность в соответствии с нормами современного русского языка.</a:t>
            </a:r>
          </a:p>
          <a:p>
            <a:pPr eaLnBrk="1" fontAlgn="auto" hangingPunct="1">
              <a:buFont typeface="Arial"/>
              <a:buChar char="•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Требования к тексту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Цели ВКР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0" y="1714500"/>
            <a:ext cx="8929688" cy="5143500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Выпускная квалификационная работа выполняется в виде дипломной работы или дипломного проекта. Работа должна содержать полученные Выпускником новые теоретические или практические результаты.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Работа выполняется, оформляется и защищается строго индивидуально.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Защита Работы является обязательной частью итоговой государственной аттестации Выпускника.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sz="3600" dirty="0" smtClean="0"/>
              <a:t>Критерии оценки выпускных квалификационных работ обсуждаются с участием председателя государственной аттестационной комиссии, и утверждается ученым советом факультета.</a:t>
            </a:r>
            <a:endParaRPr lang="ru-RU" sz="3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500188"/>
            <a:ext cx="8929687" cy="4625975"/>
          </a:xfrm>
        </p:spPr>
        <p:txBody>
          <a:bodyPr>
            <a:noAutofit/>
          </a:bodyPr>
          <a:lstStyle/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150" dirty="0" smtClean="0"/>
              <a:t>знание и понимание теоретических проблем по теме Работы;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150" dirty="0" smtClean="0"/>
              <a:t>владение современными методами поиска, обработки и использования информации;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150" dirty="0" smtClean="0"/>
              <a:t>владение методами учебно-исследовательской деятельности, включая: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50" dirty="0" smtClean="0"/>
              <a:t>изучение и анализ источников и литературы;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50" dirty="0" smtClean="0"/>
              <a:t>умение ставить и решать исследовательские задачи по теме Работы;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50" dirty="0" smtClean="0"/>
              <a:t>умение делать выводы теоретического и (или) практического характера на основании полученных результатов;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50" dirty="0" smtClean="0"/>
              <a:t>умение организовать и провести эксперимент (опыт);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150" dirty="0" smtClean="0"/>
              <a:t>умение планировать собственную деятельность по выполнению работы;</a:t>
            </a:r>
          </a:p>
          <a:p>
            <a:pPr marL="0" indent="531813"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150" dirty="0" smtClean="0"/>
              <a:t>владение культурой мышления, способами правильного изложения и оформления полученных результатов в устной и письменной речи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313" y="285750"/>
            <a:ext cx="8715375" cy="1131888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/>
              <a:t>При выполнении и защите ВКР Выпускник должен продемонстрировать соответствие своей подготовки в части теоретических знаний, профессиональных умений и навыков требованиям государственного стандарта высшего образования:</a:t>
            </a:r>
            <a:br>
              <a:rPr lang="ru-RU" sz="2000" dirty="0"/>
            </a:br>
            <a:endParaRPr lang="ru-RU" sz="2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Научный руководитель утверждается Советом  факультета по представлению кафедры из числа профессоров, доцентов, опытных преподавателей.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Руководитель осуществляет следующие функции: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определяет задание на выполнение ВКР не позднее чем за 8  месяцев  до защиты;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помогает Выпускнику составить план выполнения работы;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оказывает помощь в подборе литературы, справочных материалов и других источников по теме;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по установленному графику консультирует Выпускника по методам, содержанию и оформлению ВКР;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проверяет ход выполнения в соответствии с календарным планом;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оказывает помощь выпускнику при подготовке к предзащите Работы;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ru-RU" sz="2000" dirty="0" smtClean="0"/>
              <a:t>- пишет отзыв на подготовленную к защите ВКР.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033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Научное руководство ВКР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Структура педагогического исследования</a:t>
            </a:r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1928813" y="1785938"/>
            <a:ext cx="4686300" cy="4857750"/>
          </a:xfrm>
        </p:spPr>
        <p:txBody>
          <a:bodyPr>
            <a:normAutofit fontScale="70000" lnSpcReduction="20000"/>
          </a:bodyPr>
          <a:lstStyle/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область исследования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практическая задача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проблема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тема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объект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предмет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 ведущая идея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 задачи исследования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 гипотеза исследования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 разработка методики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экспериментальная проверка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коррекция гипотезы и методики </a:t>
            </a:r>
          </a:p>
          <a:p>
            <a:pPr eaLnBrk="1" fontAlgn="auto" hangingPunct="1">
              <a:buFont typeface="Arial"/>
              <a:buChar char="•"/>
              <a:defRPr/>
            </a:pPr>
            <a:r>
              <a:rPr lang="ru-RU" b="1" dirty="0" smtClean="0"/>
              <a:t> конечный результат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EdBackToSchl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21873A"/>
      </a:hlink>
      <a:folHlink>
        <a:srgbClr val="717E00"/>
      </a:folHlink>
    </a:clrScheme>
    <a:fontScheme name="School Presentation">
      <a:majorFont>
        <a:latin typeface="Bookman Old Style"/>
        <a:ea typeface=""/>
        <a:cs typeface=""/>
      </a:majorFont>
      <a:minorFont>
        <a:latin typeface="Segoe 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2755</Words>
  <Application>Microsoft Office PowerPoint</Application>
  <PresentationFormat>Экран (4:3)</PresentationFormat>
  <Paragraphs>420</Paragraphs>
  <Slides>59</Slides>
  <Notes>37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5" baseType="lpstr">
      <vt:lpstr>Arial</vt:lpstr>
      <vt:lpstr>Bookman Old Style</vt:lpstr>
      <vt:lpstr>Segoe Condensed</vt:lpstr>
      <vt:lpstr>Calibri</vt:lpstr>
      <vt:lpstr>Times New Roman</vt:lpstr>
      <vt:lpstr>EdBackToSchl</vt:lpstr>
      <vt:lpstr>Курсовые работы, ВКР</vt:lpstr>
      <vt:lpstr>Цели организации самостоятельной работы в профессиональной подготовке студента</vt:lpstr>
      <vt:lpstr>Курсовая и дипломные работы </vt:lpstr>
      <vt:lpstr>Выпускная квалификационная работа</vt:lpstr>
      <vt:lpstr>Цели ВКР</vt:lpstr>
      <vt:lpstr>Цели ВКР</vt:lpstr>
      <vt:lpstr>При выполнении и защите ВКР Выпускник должен продемонстрировать соответствие своей подготовки в части теоретических знаний, профессиональных умений и навыков требованиям государственного стандарта высшего образования: </vt:lpstr>
      <vt:lpstr>Научное руководство ВКР</vt:lpstr>
      <vt:lpstr>Структура педагогического исследования</vt:lpstr>
      <vt:lpstr>Выбор области исследования </vt:lpstr>
      <vt:lpstr>Практическая задача</vt:lpstr>
      <vt:lpstr>Проблема</vt:lpstr>
      <vt:lpstr>Проблема</vt:lpstr>
      <vt:lpstr>Тема</vt:lpstr>
      <vt:lpstr>Способы определения темы исследования</vt:lpstr>
      <vt:lpstr>Тема</vt:lpstr>
      <vt:lpstr>Тема</vt:lpstr>
      <vt:lpstr>Объект исследования</vt:lpstr>
      <vt:lpstr>Предмет исследования</vt:lpstr>
      <vt:lpstr>Цели исследования</vt:lpstr>
      <vt:lpstr>Цели исследования</vt:lpstr>
      <vt:lpstr>Цели исследования</vt:lpstr>
      <vt:lpstr>Задачи исследования</vt:lpstr>
      <vt:lpstr>Задачи исследования</vt:lpstr>
      <vt:lpstr>Гипотеза исследования</vt:lpstr>
      <vt:lpstr>Требования к гипотезе исследования</vt:lpstr>
      <vt:lpstr>Требования к гипотезе исследования</vt:lpstr>
      <vt:lpstr>Требования к гипотезе исследования</vt:lpstr>
      <vt:lpstr>Требования к гипотезе исследования</vt:lpstr>
      <vt:lpstr>Требования к гипотезе исследования</vt:lpstr>
      <vt:lpstr>Требования к гипотезе исследования</vt:lpstr>
      <vt:lpstr>Гипотеза исследования</vt:lpstr>
      <vt:lpstr>Рекомендации по формулировке гипотезы</vt:lpstr>
      <vt:lpstr>Новизна исследования</vt:lpstr>
      <vt:lpstr>Два способа представления научной новизны</vt:lpstr>
      <vt:lpstr>Два способа представления научной новизны</vt:lpstr>
      <vt:lpstr>Теоретическая значимость </vt:lpstr>
      <vt:lpstr>Практическая значимость</vt:lpstr>
      <vt:lpstr>Положения, выносимые на защиту</vt:lpstr>
      <vt:lpstr>Работа с библиографическими источниками</vt:lpstr>
      <vt:lpstr>Работа с библиографическими источниками</vt:lpstr>
      <vt:lpstr>Работа с библиографическими источниками</vt:lpstr>
      <vt:lpstr>Работа с библиографическими источниками</vt:lpstr>
      <vt:lpstr>Структура ВКР  (курсовой работы)</vt:lpstr>
      <vt:lpstr>Структурные элементы ВКР</vt:lpstr>
      <vt:lpstr>Титульный лист </vt:lpstr>
      <vt:lpstr>Слайд 47</vt:lpstr>
      <vt:lpstr>Содержание  </vt:lpstr>
      <vt:lpstr>Слайд 49</vt:lpstr>
      <vt:lpstr>Перечень условных обозначений и терминов </vt:lpstr>
      <vt:lpstr>Введение </vt:lpstr>
      <vt:lpstr>Основная часть </vt:lpstr>
      <vt:lpstr>Первая глава</vt:lpstr>
      <vt:lpstr>Вторая глава</vt:lpstr>
      <vt:lpstr>Третья глава</vt:lpstr>
      <vt:lpstr>Заключение</vt:lpstr>
      <vt:lpstr>Список использованных источников </vt:lpstr>
      <vt:lpstr>Приложения </vt:lpstr>
      <vt:lpstr>Требования к тексту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Курсовые работы, ВКР</dc:title>
  <cp:revision>2</cp:revision>
  <dcterms:modified xsi:type="dcterms:W3CDTF">2015-02-16T07:20:08Z</dcterms:modified>
</cp:coreProperties>
</file>